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handoutMasterIdLst>
    <p:handoutMasterId r:id="rId21"/>
  </p:handoutMasterIdLst>
  <p:sldIdLst>
    <p:sldId id="256" r:id="rId2"/>
    <p:sldId id="273" r:id="rId3"/>
    <p:sldId id="258" r:id="rId4"/>
    <p:sldId id="259" r:id="rId5"/>
    <p:sldId id="280" r:id="rId6"/>
    <p:sldId id="261" r:id="rId7"/>
    <p:sldId id="269" r:id="rId8"/>
    <p:sldId id="263" r:id="rId9"/>
    <p:sldId id="274" r:id="rId10"/>
    <p:sldId id="277" r:id="rId11"/>
    <p:sldId id="275" r:id="rId12"/>
    <p:sldId id="279" r:id="rId13"/>
    <p:sldId id="278" r:id="rId14"/>
    <p:sldId id="276" r:id="rId15"/>
    <p:sldId id="272" r:id="rId16"/>
    <p:sldId id="265" r:id="rId17"/>
    <p:sldId id="267" r:id="rId18"/>
    <p:sldId id="262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6390"/>
  </p:normalViewPr>
  <p:slideViewPr>
    <p:cSldViewPr snapToGrid="0">
      <p:cViewPr>
        <p:scale>
          <a:sx n="160" d="100"/>
          <a:sy n="160" d="100"/>
        </p:scale>
        <p:origin x="53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34044-EFC4-1747-BE97-50F7BA92B16F}" type="datetimeFigureOut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3070-AE34-0F42-8094-E7307A96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0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33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3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6364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327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88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130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94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9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6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3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62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Visually</a:t>
            </a:r>
            <a:br>
              <a:rPr lang="en-US" dirty="0" smtClean="0"/>
            </a:br>
            <a:r>
              <a:rPr lang="en-US" dirty="0" err="1" smtClean="0"/>
              <a:t>UXposed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June</a:t>
            </a:r>
            <a:r>
              <a:rPr lang="en-US" dirty="0" smtClean="0"/>
              <a:t> 10</a:t>
            </a:r>
            <a:r>
              <a:rPr lang="en-US" baseline="30000" dirty="0" smtClean="0"/>
              <a:t>th</a:t>
            </a:r>
            <a:r>
              <a:rPr lang="en-US" dirty="0" smtClean="0"/>
              <a:t>, 2016 – </a:t>
            </a:r>
            <a:r>
              <a:rPr lang="en-US" dirty="0" smtClean="0"/>
              <a:t>Final presentation</a:t>
            </a:r>
            <a:endParaRPr lang="en-US" dirty="0" smtClean="0"/>
          </a:p>
          <a:p>
            <a:r>
              <a:rPr lang="en-US" dirty="0" err="1" smtClean="0"/>
              <a:t>hAkim</a:t>
            </a:r>
            <a:r>
              <a:rPr lang="en-US" dirty="0" smtClean="0"/>
              <a:t> &amp; 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" y="2234321"/>
            <a:ext cx="2340000" cy="2412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9" y="2234320"/>
            <a:ext cx="2340000" cy="2412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29" y="2234320"/>
            <a:ext cx="2340000" cy="2412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3610" y="466007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6031" y="464654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62804" y="465828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Highlights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0" y="1494756"/>
            <a:ext cx="6480000" cy="3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0" y="2264310"/>
            <a:ext cx="13782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00" y="2264310"/>
            <a:ext cx="1378286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3" y="2264310"/>
            <a:ext cx="1440000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00" y="2264310"/>
            <a:ext cx="1440000" cy="14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89" y="3937328"/>
            <a:ext cx="3787111" cy="24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Matrices (lots of</a:t>
            </a:r>
            <a:r>
              <a:rPr lang="is-IS" dirty="0" smtClean="0"/>
              <a:t>…)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84710" y="1720610"/>
            <a:ext cx="7697884" cy="1440000"/>
            <a:chOff x="484710" y="1720610"/>
            <a:chExt cx="7697884" cy="144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10" y="1720610"/>
              <a:ext cx="1451632" cy="144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273" y="1720610"/>
              <a:ext cx="1451632" cy="144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36" y="1720610"/>
              <a:ext cx="1451632" cy="144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399" y="1720610"/>
              <a:ext cx="1451632" cy="144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962" y="1720610"/>
              <a:ext cx="1451632" cy="14400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84710" y="4870652"/>
            <a:ext cx="7697884" cy="1440000"/>
            <a:chOff x="484710" y="1720610"/>
            <a:chExt cx="7697884" cy="14400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10" y="1720610"/>
              <a:ext cx="1451632" cy="144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273" y="1720610"/>
              <a:ext cx="1451632" cy="144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36" y="1720610"/>
              <a:ext cx="1451632" cy="1440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399" y="1720610"/>
              <a:ext cx="1451632" cy="144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962" y="1720610"/>
              <a:ext cx="1451632" cy="1440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84710" y="3295631"/>
            <a:ext cx="7697884" cy="1440000"/>
            <a:chOff x="484710" y="1720610"/>
            <a:chExt cx="7697884" cy="1440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10" y="1720610"/>
              <a:ext cx="1451632" cy="1440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273" y="1720610"/>
              <a:ext cx="1451632" cy="14400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36" y="1720610"/>
              <a:ext cx="1451632" cy="14400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399" y="1720610"/>
              <a:ext cx="1451632" cy="14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962" y="1720610"/>
              <a:ext cx="1451632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5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matrix summarizes the entire application, yet allow for detailed analysis of patterns of use</a:t>
            </a:r>
          </a:p>
          <a:p>
            <a:r>
              <a:rPr lang="en-US" dirty="0" smtClean="0"/>
              <a:t>Complexity and structure of use across and within tasks is immediately perceived</a:t>
            </a:r>
          </a:p>
          <a:p>
            <a:r>
              <a:rPr lang="en-US" dirty="0" smtClean="0"/>
              <a:t>Some patterns of use are remarkable: “pillars”, empty lines, squares, sequences, isolation,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Errors are highlighted, their frequency, location and possible causes are assessed visually</a:t>
            </a:r>
          </a:p>
          <a:p>
            <a:r>
              <a:rPr lang="en-US" dirty="0" err="1" smtClean="0"/>
              <a:t>Miniaturisation</a:t>
            </a:r>
            <a:r>
              <a:rPr lang="en-US" dirty="0" smtClean="0"/>
              <a:t> still gives overall perception of use and can be uses to contrasts different user clusters or application versions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0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Productive implementation???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dirty="0"/>
              <a:t>Collapsible tasks</a:t>
            </a:r>
          </a:p>
          <a:p>
            <a:pPr lvl="1"/>
            <a:r>
              <a:rPr lang="en-US" dirty="0"/>
              <a:t>Frequency histograms for the tasks (could be shown along the edges of the matrix)</a:t>
            </a:r>
          </a:p>
          <a:p>
            <a:pPr lvl="1"/>
            <a:r>
              <a:rPr lang="en-US" dirty="0"/>
              <a:t>A master/detail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Visual aids to easily locate the labels, such as guidelines, highlighting or magnifying the labels corresponding to a cell </a:t>
            </a:r>
          </a:p>
          <a:p>
            <a:pPr lvl="1"/>
            <a:r>
              <a:rPr lang="en-US" dirty="0"/>
              <a:t>Different sorts of sorting.</a:t>
            </a:r>
          </a:p>
          <a:p>
            <a:pPr lvl="1"/>
            <a:r>
              <a:rPr lang="en-US" dirty="0"/>
              <a:t>Use of satisfaction results of the micro-surveys, either as a sorting criterion, or surrounding the task tile, in the fashion of our first design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Implement in </a:t>
            </a:r>
            <a:r>
              <a:rPr lang="en-US" dirty="0" smtClean="0"/>
              <a:t>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4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</a:t>
            </a:r>
            <a:r>
              <a:rPr lang="en-US" dirty="0" smtClean="0"/>
              <a:t>stages:</a:t>
            </a:r>
            <a:endParaRPr lang="en-US" dirty="0" smtClean="0"/>
          </a:p>
          <a:p>
            <a:pPr lvl="1"/>
            <a:r>
              <a:rPr lang="en-US" dirty="0" smtClean="0"/>
              <a:t>A preprocessing stage: data loading, recoding, cleaning, </a:t>
            </a:r>
            <a:r>
              <a:rPr lang="en-US" dirty="0"/>
              <a:t>volume reduction, </a:t>
            </a:r>
            <a:r>
              <a:rPr lang="en-US" dirty="0" smtClean="0"/>
              <a:t>building data model and relationships, building the network, etc.</a:t>
            </a:r>
          </a:p>
          <a:p>
            <a:pPr lvl="1"/>
            <a:r>
              <a:rPr lang="en-US" dirty="0" smtClean="0"/>
              <a:t>A processing stage: preparing the data in the required structure for the </a:t>
            </a:r>
            <a:r>
              <a:rPr lang="en-US" dirty="0" err="1" smtClean="0"/>
              <a:t>visualisation</a:t>
            </a:r>
            <a:r>
              <a:rPr lang="en-US" dirty="0" smtClean="0"/>
              <a:t> (i.e. the matrix view of the network of tasks and events)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visualisation</a:t>
            </a:r>
            <a:r>
              <a:rPr lang="en-US" dirty="0" smtClean="0"/>
              <a:t> stage: </a:t>
            </a:r>
            <a:r>
              <a:rPr lang="en-US" dirty="0" smtClean="0"/>
              <a:t>drawing the </a:t>
            </a:r>
            <a:r>
              <a:rPr lang="en-US" dirty="0" smtClean="0"/>
              <a:t>actual visual (the matrix) </a:t>
            </a:r>
            <a:r>
              <a:rPr lang="en-US" dirty="0" smtClean="0"/>
              <a:t>and interaction (sliders, tooltip)</a:t>
            </a:r>
          </a:p>
          <a:p>
            <a:r>
              <a:rPr lang="en-US" dirty="0" smtClean="0"/>
              <a:t>Technologies:</a:t>
            </a:r>
          </a:p>
          <a:p>
            <a:pPr lvl="1"/>
            <a:r>
              <a:rPr lang="en-US" dirty="0" smtClean="0"/>
              <a:t>Swift 2.2 for the preprocessing and processing stages</a:t>
            </a:r>
          </a:p>
          <a:p>
            <a:pPr lvl="1"/>
            <a:r>
              <a:rPr lang="en-US" dirty="0" smtClean="0"/>
              <a:t>JavaScript and p5.js library for the final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stamp is in seconds: </a:t>
            </a:r>
          </a:p>
          <a:p>
            <a:pPr lvl="1"/>
            <a:r>
              <a:rPr lang="en-US" dirty="0" smtClean="0"/>
              <a:t>as we rely on the time to determine the sequence of events, events are likely to be out of their real sequence, because they appear have the same time. </a:t>
            </a:r>
          </a:p>
          <a:p>
            <a:r>
              <a:rPr lang="en-US" dirty="0" smtClean="0"/>
              <a:t>Some </a:t>
            </a:r>
            <a:r>
              <a:rPr lang="en-US" dirty="0"/>
              <a:t>events are system events: </a:t>
            </a:r>
          </a:p>
          <a:p>
            <a:pPr lvl="1"/>
            <a:r>
              <a:rPr lang="en-US" dirty="0"/>
              <a:t>examples: “harsh braking: green =&gt; red“, “cruise control: amber =&gt; amber”, </a:t>
            </a:r>
            <a:r>
              <a:rPr lang="en-US" dirty="0" smtClean="0"/>
              <a:t>etc. : they </a:t>
            </a:r>
            <a:r>
              <a:rPr lang="en-US" dirty="0"/>
              <a:t>are not initiated by the user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27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21715" b="7633"/>
          <a:stretch/>
        </p:blipFill>
        <p:spPr>
          <a:xfrm>
            <a:off x="4841028" y="1196824"/>
            <a:ext cx="2984339" cy="419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5" b="15799"/>
          <a:stretch/>
        </p:blipFill>
        <p:spPr>
          <a:xfrm>
            <a:off x="913137" y="1174903"/>
            <a:ext cx="3099263" cy="42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0" y="2052925"/>
            <a:ext cx="5110249" cy="2875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>
          <a:xfrm rot="10800000">
            <a:off x="5936034" y="1152983"/>
            <a:ext cx="2928477" cy="41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Expert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uxprobe</a:t>
            </a:r>
            <a:r>
              <a:rPr lang="en-US" dirty="0" smtClean="0"/>
              <a:t> is a tech </a:t>
            </a:r>
            <a:r>
              <a:rPr lang="en-US" dirty="0" smtClean="0"/>
              <a:t>start </a:t>
            </a:r>
            <a:r>
              <a:rPr lang="en-US" dirty="0" smtClean="0"/>
              <a:t>up developing expertise in user experience measurement</a:t>
            </a:r>
          </a:p>
          <a:p>
            <a:pPr lvl="1"/>
            <a:r>
              <a:rPr lang="en-US" dirty="0" smtClean="0"/>
              <a:t>Targets </a:t>
            </a:r>
            <a:r>
              <a:rPr lang="en-US" dirty="0" smtClean="0"/>
              <a:t>IT managers for application improvement </a:t>
            </a:r>
          </a:p>
          <a:p>
            <a:pPr lvl="1"/>
            <a:r>
              <a:rPr lang="en-US" dirty="0" smtClean="0"/>
              <a:t>Tracks </a:t>
            </a:r>
            <a:r>
              <a:rPr lang="en-US" dirty="0" smtClean="0"/>
              <a:t>how users interact with the </a:t>
            </a:r>
            <a:r>
              <a:rPr lang="en-US" dirty="0" smtClean="0"/>
              <a:t>software in real time</a:t>
            </a:r>
            <a:endParaRPr lang="en-US" dirty="0" smtClean="0"/>
          </a:p>
          <a:p>
            <a:pPr lvl="1"/>
            <a:r>
              <a:rPr lang="en-US" dirty="0" smtClean="0"/>
              <a:t>Measures </a:t>
            </a:r>
            <a:r>
              <a:rPr lang="en-US" dirty="0" smtClean="0"/>
              <a:t>success and satisfaction of </a:t>
            </a:r>
            <a:r>
              <a:rPr lang="en-US" dirty="0" smtClean="0"/>
              <a:t>users in context</a:t>
            </a:r>
          </a:p>
          <a:p>
            <a:r>
              <a:rPr lang="en-US" dirty="0" smtClean="0"/>
              <a:t>Paul Davies, co-founder of </a:t>
            </a:r>
            <a:r>
              <a:rPr lang="en-US" dirty="0" err="1" smtClean="0"/>
              <a:t>uxprobe</a:t>
            </a:r>
            <a:r>
              <a:rPr lang="en-US" dirty="0" smtClean="0"/>
              <a:t> was our domain expert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79" y="4788443"/>
            <a:ext cx="1339075" cy="13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and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: Support </a:t>
            </a:r>
            <a:r>
              <a:rPr lang="en-US" dirty="0" smtClean="0"/>
              <a:t>the IT project manager in deciding what changes to make to an application</a:t>
            </a:r>
          </a:p>
          <a:p>
            <a:pPr lvl="1"/>
            <a:r>
              <a:rPr lang="en-US" dirty="0" smtClean="0"/>
              <a:t>Changes such as: </a:t>
            </a:r>
            <a:r>
              <a:rPr lang="en-US" dirty="0" smtClean="0"/>
              <a:t>adding or removing </a:t>
            </a:r>
            <a:r>
              <a:rPr lang="en-US" dirty="0" smtClean="0"/>
              <a:t>features, changing structure,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smtClean="0"/>
              <a:t>Tasks : the IT manager evaluates </a:t>
            </a:r>
            <a:r>
              <a:rPr lang="en-US" dirty="0" smtClean="0"/>
              <a:t>user experience information</a:t>
            </a:r>
            <a:r>
              <a:rPr lang="en-US" dirty="0" smtClean="0"/>
              <a:t>,</a:t>
            </a:r>
            <a:endParaRPr lang="en-US" dirty="0" smtClean="0"/>
          </a:p>
          <a:p>
            <a:pPr lvl="1"/>
            <a:r>
              <a:rPr lang="en-US" dirty="0" smtClean="0"/>
              <a:t>investigates the </a:t>
            </a:r>
            <a:r>
              <a:rPr lang="en-US" dirty="0" smtClean="0"/>
              <a:t>way the user interacts with the </a:t>
            </a:r>
            <a:r>
              <a:rPr lang="en-US" dirty="0" smtClean="0"/>
              <a:t>application, his success and satisfaction</a:t>
            </a:r>
          </a:p>
          <a:p>
            <a:pPr lvl="1"/>
            <a:r>
              <a:rPr lang="en-US" dirty="0" smtClean="0"/>
              <a:t>uses the </a:t>
            </a:r>
            <a:r>
              <a:rPr lang="en-US" dirty="0" err="1" smtClean="0"/>
              <a:t>visualisation</a:t>
            </a:r>
            <a:r>
              <a:rPr lang="en-US" dirty="0" smtClean="0"/>
              <a:t> tools provided by </a:t>
            </a:r>
            <a:r>
              <a:rPr lang="en-US" dirty="0" err="1" smtClean="0"/>
              <a:t>uxprobe</a:t>
            </a:r>
            <a:endParaRPr lang="en-US" dirty="0" smtClean="0"/>
          </a:p>
          <a:p>
            <a:r>
              <a:rPr lang="en-US" dirty="0" smtClean="0"/>
              <a:t>Our objective : design a novel </a:t>
            </a:r>
            <a:r>
              <a:rPr lang="en-US" dirty="0" err="1" smtClean="0"/>
              <a:t>visualisation</a:t>
            </a:r>
            <a:r>
              <a:rPr lang="en-US" dirty="0" smtClean="0"/>
              <a:t> tool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Dataset</a:t>
            </a:r>
            <a:r>
              <a:rPr lang="en-US" dirty="0" smtClean="0"/>
              <a:t>: session logs of truck drivers using a fleet management application</a:t>
            </a:r>
          </a:p>
          <a:p>
            <a:r>
              <a:rPr lang="en-US" dirty="0" smtClean="0"/>
              <a:t>The structure of the data is</a:t>
            </a:r>
          </a:p>
          <a:p>
            <a:pPr lvl="1"/>
            <a:r>
              <a:rPr lang="en-US" dirty="0" smtClean="0"/>
              <a:t>User ID (missing for 50% of the data)</a:t>
            </a:r>
          </a:p>
          <a:p>
            <a:pPr lvl="2"/>
            <a:r>
              <a:rPr lang="en-US" dirty="0" smtClean="0"/>
              <a:t>Session ID</a:t>
            </a:r>
          </a:p>
          <a:p>
            <a:pPr lvl="3"/>
            <a:r>
              <a:rPr lang="en-US" dirty="0" smtClean="0"/>
              <a:t>Task Name (ex: </a:t>
            </a:r>
            <a:r>
              <a:rPr lang="en-US" dirty="0"/>
              <a:t>New Message </a:t>
            </a:r>
            <a:r>
              <a:rPr lang="en-US" dirty="0" smtClean="0"/>
              <a:t>Notification</a:t>
            </a:r>
            <a:r>
              <a:rPr lang="en-US" dirty="0" smtClean="0"/>
              <a:t>)</a:t>
            </a:r>
            <a:endParaRPr lang="en-US" dirty="0" smtClean="0"/>
          </a:p>
          <a:p>
            <a:pPr lvl="4"/>
            <a:r>
              <a:rPr lang="en-US" dirty="0" smtClean="0"/>
              <a:t>Event Name </a:t>
            </a:r>
            <a:r>
              <a:rPr lang="en-US" dirty="0" smtClean="0"/>
              <a:t>(ex: Notification: Open Message)</a:t>
            </a:r>
          </a:p>
          <a:p>
            <a:pPr lvl="4"/>
            <a:r>
              <a:rPr lang="en-US" dirty="0" smtClean="0"/>
              <a:t>Event Type </a:t>
            </a:r>
            <a:r>
              <a:rPr lang="en-US" dirty="0" smtClean="0"/>
              <a:t>(screen</a:t>
            </a:r>
            <a:r>
              <a:rPr lang="en-US" dirty="0" smtClean="0"/>
              <a:t>, </a:t>
            </a:r>
            <a:r>
              <a:rPr lang="en-US" dirty="0" smtClean="0"/>
              <a:t>feature, error)</a:t>
            </a:r>
            <a:endParaRPr lang="en-US" dirty="0" smtClean="0"/>
          </a:p>
          <a:p>
            <a:pPr lvl="4"/>
            <a:r>
              <a:rPr lang="en-US" dirty="0" smtClean="0"/>
              <a:t>Time Stamp (! up to seconds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Volume: 1.2 million records, 161 MB</a:t>
            </a:r>
          </a:p>
          <a:p>
            <a:r>
              <a:rPr lang="en-US" dirty="0" smtClean="0"/>
              <a:t>Entities have </a:t>
            </a:r>
            <a:r>
              <a:rPr lang="en-US" dirty="0" err="1" smtClean="0"/>
              <a:t>exponentionally</a:t>
            </a:r>
            <a:r>
              <a:rPr lang="en-US" dirty="0" smtClean="0"/>
              <a:t> decreasing frequencies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brainstroms</a:t>
            </a:r>
            <a:r>
              <a:rPr lang="en-US" dirty="0" smtClean="0"/>
              <a:t> before dataset</a:t>
            </a:r>
          </a:p>
          <a:p>
            <a:r>
              <a:rPr lang="en-US" dirty="0" smtClean="0"/>
              <a:t>Obtain the dataset, first developments, explore</a:t>
            </a:r>
          </a:p>
          <a:p>
            <a:r>
              <a:rPr lang="en-US" dirty="0" smtClean="0"/>
              <a:t>Meet with Expert for explanation, goals and tasks</a:t>
            </a:r>
          </a:p>
          <a:p>
            <a:r>
              <a:rPr lang="en-US" dirty="0" smtClean="0"/>
              <a:t>Several iterations of brainstorms and designs</a:t>
            </a:r>
          </a:p>
          <a:p>
            <a:r>
              <a:rPr lang="en-US" dirty="0" smtClean="0"/>
              <a:t>Several iterations of development, prototyping with hopes and setbacks</a:t>
            </a:r>
          </a:p>
          <a:p>
            <a:r>
              <a:rPr lang="en-US" dirty="0" smtClean="0"/>
              <a:t>Validation with expert, final decision on design</a:t>
            </a:r>
          </a:p>
          <a:p>
            <a:r>
              <a:rPr lang="en-US" dirty="0" smtClean="0"/>
              <a:t>Final development</a:t>
            </a:r>
          </a:p>
          <a:p>
            <a:r>
              <a:rPr lang="en-US" dirty="0" smtClean="0"/>
              <a:t>Blogs, project updates, report, final presentation</a:t>
            </a:r>
          </a:p>
          <a:p>
            <a:r>
              <a:rPr lang="en-US" dirty="0" smtClean="0"/>
              <a:t>150 hours of development, 1300 lines of code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26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1" y="2052638"/>
            <a:ext cx="2177183" cy="145145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9063" y="2650464"/>
            <a:ext cx="1424863" cy="201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84377" y="2646389"/>
            <a:ext cx="1444527" cy="2043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8471" y="3299372"/>
            <a:ext cx="1422205" cy="201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9296" y="4437824"/>
            <a:ext cx="1422769" cy="201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65903" y="1579777"/>
            <a:ext cx="1706675" cy="2414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043" y="2646390"/>
            <a:ext cx="1444525" cy="2043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0932" y="3649896"/>
            <a:ext cx="1501979" cy="2124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4524" y="3825687"/>
            <a:ext cx="1492564" cy="2111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805964" y="4482230"/>
            <a:ext cx="1501979" cy="21245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15615" y="1460449"/>
            <a:ext cx="1872808" cy="2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Designs: </a:t>
            </a:r>
            <a:r>
              <a:rPr lang="en-US" dirty="0" smtClean="0"/>
              <a:t>3 </a:t>
            </a:r>
            <a:r>
              <a:rPr lang="en-US" dirty="0" smtClean="0"/>
              <a:t>candidates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 r="33899" b="43508"/>
          <a:stretch/>
        </p:blipFill>
        <p:spPr>
          <a:xfrm rot="16200000">
            <a:off x="5902469" y="2798858"/>
            <a:ext cx="1828801" cy="2130949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28704" r="57615" b="7423"/>
          <a:stretch/>
        </p:blipFill>
        <p:spPr>
          <a:xfrm>
            <a:off x="3122028" y="2949932"/>
            <a:ext cx="2122998" cy="1836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42422" r="15599" b="20160"/>
          <a:stretch/>
        </p:blipFill>
        <p:spPr>
          <a:xfrm rot="10800000">
            <a:off x="603980" y="2949932"/>
            <a:ext cx="2011679" cy="18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Spheric</a:t>
            </a:r>
            <a:r>
              <a:rPr lang="en-US" dirty="0" smtClean="0"/>
              <a:t> </a:t>
            </a:r>
            <a:r>
              <a:rPr lang="en-US" dirty="0" smtClean="0"/>
              <a:t>representation of </a:t>
            </a:r>
            <a:r>
              <a:rPr lang="en-US" dirty="0" smtClean="0"/>
              <a:t>tasks</a:t>
            </a:r>
            <a:r>
              <a:rPr lang="en-US" dirty="0" smtClean="0"/>
              <a:t>, </a:t>
            </a:r>
            <a:r>
              <a:rPr lang="en-US" dirty="0" smtClean="0"/>
              <a:t>with graphs for events. </a:t>
            </a:r>
          </a:p>
          <a:p>
            <a:pPr lvl="1"/>
            <a:r>
              <a:rPr lang="en-US" dirty="0" smtClean="0"/>
              <a:t>Issues: </a:t>
            </a:r>
            <a:r>
              <a:rPr lang="en-US" dirty="0" err="1" smtClean="0"/>
              <a:t>feasability</a:t>
            </a:r>
            <a:r>
              <a:rPr lang="en-US" dirty="0" smtClean="0"/>
              <a:t> (conflicting sizes, visibility), very complex implementation, missing data</a:t>
            </a:r>
            <a:endParaRPr lang="en-US" dirty="0" smtClean="0"/>
          </a:p>
          <a:p>
            <a:r>
              <a:rPr lang="en-US" dirty="0" smtClean="0"/>
              <a:t>A flow </a:t>
            </a:r>
            <a:r>
              <a:rPr lang="en-US" dirty="0" err="1" smtClean="0"/>
              <a:t>prespective</a:t>
            </a:r>
            <a:r>
              <a:rPr lang="en-US" dirty="0" smtClean="0"/>
              <a:t>, representing paths through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Issues: time perspective not so important for domain expert, conflicting tasks and events perspectives, sensitive to data issues, little satisfaction and error data, difficult to evaluate before a fairly complex implementation</a:t>
            </a:r>
            <a:endParaRPr lang="en-US" dirty="0" smtClean="0"/>
          </a:p>
          <a:p>
            <a:r>
              <a:rPr lang="en-US" dirty="0" smtClean="0"/>
              <a:t>!!! A </a:t>
            </a:r>
            <a:r>
              <a:rPr lang="en-US" dirty="0" smtClean="0"/>
              <a:t>Sankey flow </a:t>
            </a:r>
            <a:r>
              <a:rPr lang="en-US" dirty="0" smtClean="0"/>
              <a:t>already exists </a:t>
            </a:r>
            <a:r>
              <a:rPr lang="en-US" dirty="0" smtClean="0"/>
              <a:t>at UXprobe, so we didn’t consider </a:t>
            </a:r>
            <a:r>
              <a:rPr lang="en-US" dirty="0" smtClean="0"/>
              <a:t>this</a:t>
            </a:r>
            <a:endParaRPr lang="en-US" dirty="0" smtClean="0"/>
          </a:p>
          <a:p>
            <a:r>
              <a:rPr lang="en-US" dirty="0" smtClean="0"/>
              <a:t>A network perspective, </a:t>
            </a:r>
            <a:r>
              <a:rPr lang="en-US" dirty="0" err="1" smtClean="0"/>
              <a:t>vizualized</a:t>
            </a:r>
            <a:r>
              <a:rPr lang="en-US" dirty="0" smtClean="0"/>
              <a:t> in form of a matrix, combining task and event levels</a:t>
            </a:r>
          </a:p>
          <a:p>
            <a:pPr lvl="2"/>
            <a:r>
              <a:rPr lang="en-US" dirty="0" smtClean="0"/>
              <a:t>Plus: robustness to data issues and missing data, handles well the task/event </a:t>
            </a:r>
            <a:r>
              <a:rPr lang="en-US" dirty="0" err="1" smtClean="0"/>
              <a:t>hierachy</a:t>
            </a:r>
            <a:r>
              <a:rPr lang="en-US" dirty="0" smtClean="0"/>
              <a:t>, manageable implementation,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2"/>
            <a:r>
              <a:rPr lang="en-US" dirty="0" smtClean="0"/>
              <a:t>Our </a:t>
            </a:r>
            <a:r>
              <a:rPr lang="en-US" dirty="0" smtClean="0"/>
              <a:t>favored </a:t>
            </a:r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Usefulness and choice </a:t>
            </a:r>
            <a:r>
              <a:rPr lang="en-US" dirty="0" smtClean="0"/>
              <a:t>confirmed with the domain expert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4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3" y="374304"/>
            <a:ext cx="5768929" cy="5946983"/>
          </a:xfrm>
        </p:spPr>
      </p:pic>
    </p:spTree>
    <p:extLst>
      <p:ext uri="{BB962C8B-B14F-4D97-AF65-F5344CB8AC3E}">
        <p14:creationId xmlns:p14="http://schemas.microsoft.com/office/powerpoint/2010/main" val="1877778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356</TotalTime>
  <Words>776</Words>
  <Application>Microsoft Macintosh PowerPoint</Application>
  <PresentationFormat>On-screen Show (4:3)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Wingdings 3</vt:lpstr>
      <vt:lpstr>Arial</vt:lpstr>
      <vt:lpstr>Ion</vt:lpstr>
      <vt:lpstr>Visually UXposed</vt:lpstr>
      <vt:lpstr>The Domain Expert </vt:lpstr>
      <vt:lpstr>The Goal and Tasks</vt:lpstr>
      <vt:lpstr>The Dataset</vt:lpstr>
      <vt:lpstr>The Project</vt:lpstr>
      <vt:lpstr>The Designs</vt:lpstr>
      <vt:lpstr>The Designs: 3 candidates</vt:lpstr>
      <vt:lpstr>The Designs</vt:lpstr>
      <vt:lpstr>The  Matrix</vt:lpstr>
      <vt:lpstr>The Matrix</vt:lpstr>
      <vt:lpstr>Design Highlights</vt:lpstr>
      <vt:lpstr>The Matrices (lots of…)</vt:lpstr>
      <vt:lpstr>Back To The Goal</vt:lpstr>
      <vt:lpstr>The Future</vt:lpstr>
      <vt:lpstr>Backup slides</vt:lpstr>
      <vt:lpstr>Implementation: Structure</vt:lpstr>
      <vt:lpstr>Implementation Issues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UXposed</dc:title>
  <dc:creator>Hakim Elakhrass</dc:creator>
  <cp:lastModifiedBy>Ivan Colling</cp:lastModifiedBy>
  <cp:revision>55</cp:revision>
  <cp:lastPrinted>2016-06-10T10:25:30Z</cp:lastPrinted>
  <dcterms:created xsi:type="dcterms:W3CDTF">2016-03-22T10:38:46Z</dcterms:created>
  <dcterms:modified xsi:type="dcterms:W3CDTF">2016-06-10T10:28:00Z</dcterms:modified>
</cp:coreProperties>
</file>